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329" r:id="rId3"/>
    <p:sldId id="363" r:id="rId4"/>
    <p:sldId id="364" r:id="rId5"/>
    <p:sldId id="340" r:id="rId6"/>
    <p:sldId id="347" r:id="rId7"/>
    <p:sldId id="361" r:id="rId8"/>
    <p:sldId id="259" r:id="rId9"/>
    <p:sldId id="350" r:id="rId10"/>
    <p:sldId id="359" r:id="rId11"/>
    <p:sldId id="268" r:id="rId12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98536988432002E-2"/>
          <c:y val="4.6054066283794187E-2"/>
          <c:w val="0.91132327209098862"/>
          <c:h val="0.760184517637461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Плановые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5432098765431816E-3"/>
                  <c:y val="-1.403016330447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5432098765432664E-3"/>
                  <c:y val="-7.015081652236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629629629629743E-3"/>
                  <c:y val="-7.015081652236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4.6296296296296294E-3"/>
                  <c:y val="-5.050858789610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7777777777777776E-2"/>
                  <c:y val="-6.7344783861467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110</c:v>
                </c:pt>
                <c:pt idx="1">
                  <c:v>21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Внеплановые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0.10493815009234957"/>
                  <c:y val="0.115047339096674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1265432098765432"/>
                  <c:y val="0.126271469740251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086541265675237E-3"/>
                  <c:y val="-3.64784245916283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2345679012345678E-2"/>
                  <c:y val="-0.289021364072132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8518518518518517E-2"/>
                  <c:y val="-0.244124841497820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272</c:v>
                </c:pt>
                <c:pt idx="1">
                  <c:v>213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639958384"/>
        <c:axId val="-1639949136"/>
      </c:barChart>
      <c:catAx>
        <c:axId val="-1639958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-1639949136"/>
        <c:crosses val="autoZero"/>
        <c:auto val="0"/>
        <c:lblAlgn val="ctr"/>
        <c:lblOffset val="100"/>
        <c:noMultiLvlLbl val="0"/>
      </c:catAx>
      <c:valAx>
        <c:axId val="-1639949136"/>
        <c:scaling>
          <c:orientation val="minMax"/>
          <c:max val="300"/>
          <c:min val="0"/>
        </c:scaling>
        <c:delete val="0"/>
        <c:axPos val="l"/>
        <c:majorGridlines>
          <c:spPr>
            <a:ln>
              <a:solidFill>
                <a:schemeClr val="bg1">
                  <a:lumMod val="6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00" b="1" baseline="0">
                <a:latin typeface="Times New Roman" pitchFamily="18" charset="0"/>
              </a:defRPr>
            </a:pPr>
            <a:endParaRPr lang="ru-RU"/>
          </a:p>
        </c:txPr>
        <c:crossAx val="-1639958384"/>
        <c:crosses val="autoZero"/>
        <c:crossBetween val="between"/>
        <c:majorUnit val="100"/>
        <c:minorUnit val="25"/>
      </c:valAx>
    </c:plotArea>
    <c:legend>
      <c:legendPos val="b"/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tx2">
                  <a:lumMod val="20000"/>
                  <a:lumOff val="80000"/>
                </a:schemeClr>
              </a:solidFill>
              <a:ln w="3175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ln w="3175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ln w="3175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chemeClr val="accent1"/>
              </a:solidFill>
              <a:ln w="3175"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 w="3175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5.056114513463595E-2"/>
                  <c:y val="-4.1189466197580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9556357538641002E-2"/>
                  <c:y val="-3.02817660782788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5.2541192767570723E-2"/>
                  <c:y val="2.5542096629786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9.093637600855449E-2"/>
                  <c:y val="1.4131395531215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7.0383554486244782E-2"/>
                  <c:y val="-2.3168549985936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исполнение предписаний</c:v>
                </c:pt>
                <c:pt idx="1">
                  <c:v>по заявлениям о фактах возникновения угрозы </c:v>
                </c:pt>
                <c:pt idx="2">
                  <c:v>по поручению органов прокуратуры </c:v>
                </c:pt>
                <c:pt idx="3">
                  <c:v>индикаторы риска</c:v>
                </c:pt>
                <c:pt idx="4">
                  <c:v>отсутствие лицензий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12</c:v>
                </c:pt>
                <c:pt idx="1">
                  <c:v>5</c:v>
                </c:pt>
                <c:pt idx="2">
                  <c:v>2</c:v>
                </c:pt>
                <c:pt idx="3">
                  <c:v>12</c:v>
                </c:pt>
                <c:pt idx="4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500" b="1" i="0" baseline="0">
                <a:latin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69017825896762908"/>
          <c:y val="5.9726206892044678E-2"/>
          <c:w val="0.30056248177311168"/>
          <c:h val="0.85201725952018392"/>
        </c:manualLayout>
      </c:layout>
      <c:overlay val="0"/>
      <c:txPr>
        <a:bodyPr/>
        <a:lstStyle/>
        <a:p>
          <a:pPr>
            <a:defRPr sz="1500" b="1" i="0" baseline="0">
              <a:latin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2442160007776804E-2"/>
          <c:y val="0.23138753801695827"/>
          <c:w val="0.91132327209098862"/>
          <c:h val="0.645495567501719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Индикаторы риска</c:v>
                </c:pt>
              </c:strCache>
            </c:strRef>
          </c:tx>
          <c:spPr>
            <a:ln w="3175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5432098765431816E-3"/>
                  <c:y val="-1.403016330447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5432098765432664E-3"/>
                  <c:y val="-7.015081652236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629629629629743E-3"/>
                  <c:y val="-7.015081652236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4.6296296296296294E-3"/>
                  <c:y val="-5.050858789610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7777777777777776E-2"/>
                  <c:y val="-6.7344783861467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Лист1!$A$2:$D$3</c:f>
              <c:multiLvlStrCache>
                <c:ptCount val="2"/>
                <c:lvl>
                  <c:pt idx="0">
                    <c:v>22</c:v>
                  </c:pt>
                  <c:pt idx="1">
                    <c:v>12</c:v>
                  </c:pt>
                </c:lvl>
                <c:lvl>
                  <c:pt idx="0">
                    <c:v>8</c:v>
                  </c:pt>
                  <c:pt idx="1">
                    <c:v>2</c:v>
                  </c:pt>
                </c:lvl>
                <c:lvl>
                  <c:pt idx="0">
                    <c:v>21</c:v>
                  </c:pt>
                  <c:pt idx="1">
                    <c:v>12</c:v>
                  </c:pt>
                </c:lvl>
                <c:lvl>
                  <c:pt idx="0">
                    <c:v>направлено</c:v>
                  </c:pt>
                  <c:pt idx="1">
                    <c:v>согласовано</c:v>
                  </c:pt>
                </c:lvl>
              </c:multiLvlStrCache>
            </c:multiLvl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21</c:v>
                </c:pt>
                <c:pt idx="1">
                  <c:v>12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Случаи угрозы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3175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-1.2151258870418976E-7"/>
                  <c:y val="-2.80603266089459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9.2592592592592587E-3"/>
                  <c:y val="5.61206532178887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086541265675237E-3"/>
                  <c:y val="-3.64784245916283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2345679012345678E-2"/>
                  <c:y val="-0.289021364072132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8518518518518517E-2"/>
                  <c:y val="-0.244124841497820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Лист1!$A$2:$D$3</c:f>
              <c:multiLvlStrCache>
                <c:ptCount val="2"/>
                <c:lvl>
                  <c:pt idx="0">
                    <c:v>22</c:v>
                  </c:pt>
                  <c:pt idx="1">
                    <c:v>12</c:v>
                  </c:pt>
                </c:lvl>
                <c:lvl>
                  <c:pt idx="0">
                    <c:v>8</c:v>
                  </c:pt>
                  <c:pt idx="1">
                    <c:v>2</c:v>
                  </c:pt>
                </c:lvl>
                <c:lvl>
                  <c:pt idx="0">
                    <c:v>21</c:v>
                  </c:pt>
                  <c:pt idx="1">
                    <c:v>12</c:v>
                  </c:pt>
                </c:lvl>
                <c:lvl>
                  <c:pt idx="0">
                    <c:v>направлено</c:v>
                  </c:pt>
                  <c:pt idx="1">
                    <c:v>согласовано</c:v>
                  </c:pt>
                </c:lvl>
              </c:multiLvlStrCache>
            </c:multiLvl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8</c:v>
                </c:pt>
                <c:pt idx="1">
                  <c:v>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Выполнение предписаний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ln w="3175"/>
            </c:spPr>
          </c:dPt>
          <c:dPt>
            <c:idx val="1"/>
            <c:invertIfNegative val="0"/>
            <c:bubble3D val="0"/>
            <c:spPr>
              <a:ln w="3175"/>
            </c:spPr>
          </c:dPt>
          <c:cat>
            <c:multiLvlStrRef>
              <c:f>Лист1!$A$2:$D$3</c:f>
              <c:multiLvlStrCache>
                <c:ptCount val="2"/>
                <c:lvl>
                  <c:pt idx="0">
                    <c:v>22</c:v>
                  </c:pt>
                  <c:pt idx="1">
                    <c:v>12</c:v>
                  </c:pt>
                </c:lvl>
                <c:lvl>
                  <c:pt idx="0">
                    <c:v>8</c:v>
                  </c:pt>
                  <c:pt idx="1">
                    <c:v>2</c:v>
                  </c:pt>
                </c:lvl>
                <c:lvl>
                  <c:pt idx="0">
                    <c:v>21</c:v>
                  </c:pt>
                  <c:pt idx="1">
                    <c:v>12</c:v>
                  </c:pt>
                </c:lvl>
                <c:lvl>
                  <c:pt idx="0">
                    <c:v>направлено</c:v>
                  </c:pt>
                  <c:pt idx="1">
                    <c:v>согласовано</c:v>
                  </c:pt>
                </c:lvl>
              </c:multiLvlStrCache>
            </c:multiLvl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22</c:v>
                </c:pt>
                <c:pt idx="1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4"/>
        <c:axId val="-1639960560"/>
        <c:axId val="-1639954032"/>
      </c:barChart>
      <c:catAx>
        <c:axId val="-1639960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-1639954032"/>
        <c:crosses val="autoZero"/>
        <c:auto val="0"/>
        <c:lblAlgn val="ctr"/>
        <c:lblOffset val="100"/>
        <c:noMultiLvlLbl val="0"/>
      </c:catAx>
      <c:valAx>
        <c:axId val="-1639954032"/>
        <c:scaling>
          <c:orientation val="minMax"/>
          <c:max val="30"/>
          <c:min val="0"/>
        </c:scaling>
        <c:delete val="0"/>
        <c:axPos val="l"/>
        <c:majorGridlines>
          <c:spPr>
            <a:ln>
              <a:solidFill>
                <a:schemeClr val="bg1">
                  <a:lumMod val="6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00" b="1" baseline="0">
                <a:latin typeface="Times New Roman" pitchFamily="18" charset="0"/>
              </a:defRPr>
            </a:pPr>
            <a:endParaRPr lang="ru-RU"/>
          </a:p>
        </c:txPr>
        <c:crossAx val="-1639960560"/>
        <c:crosses val="autoZero"/>
        <c:crossBetween val="between"/>
        <c:majorUnit val="5"/>
      </c:valAx>
    </c:plotArea>
    <c:legend>
      <c:legendPos val="b"/>
      <c:legendEntry>
        <c:idx val="0"/>
        <c:txPr>
          <a:bodyPr/>
          <a:lstStyle/>
          <a:p>
            <a:pPr>
              <a:spcBef>
                <a:spcPts val="600"/>
              </a:spcBef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spcBef>
                <a:spcPts val="600"/>
              </a:spcBef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spcBef>
                <a:spcPts val="600"/>
              </a:spcBef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1.5432098765432098E-3"/>
          <c:y val="0.93707202727033856"/>
          <c:w val="0.95311874210168168"/>
          <c:h val="5.731572153358621E-2"/>
        </c:manualLayout>
      </c:layout>
      <c:overlay val="0"/>
      <c:txPr>
        <a:bodyPr/>
        <a:lstStyle/>
        <a:p>
          <a:pPr>
            <a:defRPr sz="20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Плановые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0.12345679012345673"/>
                  <c:y val="-1.9616156826734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1419753086419752"/>
                  <c:y val="-1.51041888764888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9.2592592592592476E-2"/>
                  <c:y val="-1.7911547222104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2.23395551399779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6.7901234567901231E-2"/>
                  <c:y val="-1.68361959653669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434</c:v>
                </c:pt>
                <c:pt idx="1">
                  <c:v>151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Внеплановые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9.2592592592592587E-3"/>
                  <c:y val="-6.1732718539678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9.2592592592592587E-3"/>
                  <c:y val="-1.403016330447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6.1728395061728392E-3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800" b="1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1962</c:v>
                </c:pt>
                <c:pt idx="1">
                  <c:v>685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Постоянный надзор</c:v>
                </c:pt>
              </c:strCache>
            </c:strRef>
          </c:tx>
          <c:spPr>
            <a:ln>
              <a:solidFill>
                <a:schemeClr val="tx1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2151258870418976E-7"/>
                  <c:y val="-8.1374947165940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1.1316741696017772E-16"/>
                  <c:y val="-2.8060326608944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0864197530865328E-3"/>
                  <c:y val="-1.12241306435779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5.33146205569952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4.6296296296296294E-3"/>
                  <c:y val="-0.188004188279930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800" b="1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1791</c:v>
                </c:pt>
                <c:pt idx="1">
                  <c:v>1019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502743280"/>
        <c:axId val="-1502744368"/>
      </c:barChart>
      <c:catAx>
        <c:axId val="-15027432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-1502744368"/>
        <c:crosses val="autoZero"/>
        <c:auto val="0"/>
        <c:lblAlgn val="ctr"/>
        <c:lblOffset val="100"/>
        <c:noMultiLvlLbl val="0"/>
      </c:catAx>
      <c:valAx>
        <c:axId val="-1502744368"/>
        <c:scaling>
          <c:orientation val="minMax"/>
          <c:max val="5000"/>
          <c:min val="0"/>
        </c:scaling>
        <c:delete val="0"/>
        <c:axPos val="l"/>
        <c:majorGridlines>
          <c:spPr>
            <a:ln>
              <a:solidFill>
                <a:schemeClr val="bg1">
                  <a:lumMod val="6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 baseline="0">
                <a:latin typeface="Times New Roman" pitchFamily="18" charset="0"/>
              </a:defRPr>
            </a:pPr>
            <a:endParaRPr lang="ru-RU"/>
          </a:p>
        </c:txPr>
        <c:crossAx val="-1502743280"/>
        <c:crosses val="autoZero"/>
        <c:crossBetween val="between"/>
        <c:majorUnit val="800"/>
        <c:minorUnit val="600"/>
      </c:valAx>
    </c:plotArea>
    <c:legend>
      <c:legendPos val="b"/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chemeClr val="tx1"/>
                </a:solidFill>
              </a:ln>
            </c:spPr>
          </c:dPt>
          <c:dPt>
            <c:idx val="3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2.7216389617964422E-3"/>
                  <c:y val="3.091976708469349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3464809954311262E-3"/>
                  <c:y val="-1.0961200389499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3220205113249619E-2"/>
                  <c:y val="-1.07692282556840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9.093637600855449E-2"/>
                  <c:y val="-4.02426691151963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7.0383554486244782E-2"/>
                  <c:y val="-2.3168549985936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Штрафы</c:v>
                </c:pt>
                <c:pt idx="1">
                  <c:v>Приостановки</c:v>
                </c:pt>
                <c:pt idx="2">
                  <c:v>Предупреждения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293</c:v>
                </c:pt>
                <c:pt idx="1">
                  <c:v>20</c:v>
                </c:pt>
                <c:pt idx="2">
                  <c:v>353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-1502740560"/>
        <c:axId val="-1502749264"/>
      </c:barChart>
      <c:valAx>
        <c:axId val="-1502749264"/>
        <c:scaling>
          <c:orientation val="minMax"/>
          <c:max val="400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aseline="0">
                <a:latin typeface="Times New Roman" panose="02020603050405020304" pitchFamily="18" charset="0"/>
              </a:defRPr>
            </a:pPr>
            <a:endParaRPr lang="ru-RU"/>
          </a:p>
        </c:txPr>
        <c:crossAx val="-1502740560"/>
        <c:crosses val="autoZero"/>
        <c:crossBetween val="between"/>
        <c:majorUnit val="50"/>
      </c:valAx>
      <c:catAx>
        <c:axId val="-150274056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 baseline="0">
                <a:latin typeface="Times New Roman" panose="02020603050405020304" pitchFamily="18" charset="0"/>
              </a:defRPr>
            </a:pPr>
            <a:endParaRPr lang="ru-RU"/>
          </a:p>
        </c:txPr>
        <c:crossAx val="-150274926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Смертельные н/с</c:v>
                </c:pt>
              </c:strCache>
            </c:strRef>
          </c:tx>
          <c:spPr>
            <a:ln w="19050"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 i="0" baseline="0">
                    <a:latin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</c:v>
                </c:pt>
                <c:pt idx="1">
                  <c:v>5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Тяжелые н/с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800" b="1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9</c:v>
                </c:pt>
                <c:pt idx="1">
                  <c:v>8</c:v>
                </c:pt>
                <c:pt idx="2">
                  <c:v>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Групповые н/с, </c:v>
                </c:pt>
              </c:strCache>
            </c:strRef>
          </c:tx>
          <c:spPr>
            <a:ln w="19050"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800" b="1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3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Аварии</c:v>
                </c:pt>
              </c:strCache>
            </c:strRef>
          </c:tx>
          <c:spPr>
            <a:solidFill>
              <a:srgbClr val="C00000"/>
            </a:solidFill>
            <a:ln w="19050"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800" b="1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8</c:v>
                </c:pt>
                <c:pt idx="1">
                  <c:v>2</c:v>
                </c:pt>
                <c:pt idx="2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1502748720"/>
        <c:axId val="-1502744912"/>
      </c:barChart>
      <c:catAx>
        <c:axId val="-1502748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 i="0" baseline="0">
                <a:latin typeface="Times New Roman" pitchFamily="18" charset="0"/>
              </a:defRPr>
            </a:pPr>
            <a:endParaRPr lang="ru-RU"/>
          </a:p>
        </c:txPr>
        <c:crossAx val="-1502744912"/>
        <c:crosses val="autoZero"/>
        <c:auto val="1"/>
        <c:lblAlgn val="ctr"/>
        <c:lblOffset val="100"/>
        <c:noMultiLvlLbl val="0"/>
      </c:catAx>
      <c:valAx>
        <c:axId val="-15027449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-1502748720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2000" b="1" i="0" baseline="0">
              <a:latin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Смертельные</c:v>
                </c:pt>
              </c:strCache>
            </c:strRef>
          </c:tx>
          <c:spPr>
            <a:ln w="57150"/>
          </c:spPr>
          <c:marker>
            <c:spPr>
              <a:solidFill>
                <a:schemeClr val="accent2"/>
              </a:solidFill>
              <a:ln w="57150"/>
            </c:spPr>
          </c:marker>
          <c:dLbls>
            <c:dLbl>
              <c:idx val="0"/>
              <c:layout>
                <c:manualLayout>
                  <c:x val="-6.1728395061728392E-2"/>
                  <c:y val="2.0885410880272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4691358024691357E-2"/>
                  <c:y val="6.85730134923280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6234689413823273E-2"/>
                  <c:y val="-5.74918759026774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6975308641975308E-2"/>
                  <c:y val="6.395412083842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"/>
                  <c:y val="3.67436025626781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800" b="1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</c:v>
                </c:pt>
                <c:pt idx="1">
                  <c:v>2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5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Тяжелые</c:v>
                </c:pt>
              </c:strCache>
            </c:strRef>
          </c:tx>
          <c:spPr>
            <a:ln w="57150"/>
          </c:spPr>
          <c:marker>
            <c:spPr>
              <a:solidFill>
                <a:srgbClr val="C00000"/>
              </a:solidFill>
              <a:ln w="57150"/>
            </c:spPr>
          </c:marker>
          <c:dLbls>
            <c:dLbl>
              <c:idx val="0"/>
              <c:layout>
                <c:manualLayout>
                  <c:x val="-6.1728395061728392E-2"/>
                  <c:y val="-3.61886873680702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6234567901234625E-2"/>
                  <c:y val="-6.53125732943252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3950738796539322E-2"/>
                  <c:y val="6.61218969497216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6234567901234566E-2"/>
                  <c:y val="5.3132020824846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6.1728395061728392E-3"/>
                  <c:y val="-3.18444555543211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6</c:v>
                </c:pt>
                <c:pt idx="1">
                  <c:v>11</c:v>
                </c:pt>
                <c:pt idx="2">
                  <c:v>12</c:v>
                </c:pt>
                <c:pt idx="3">
                  <c:v>14</c:v>
                </c:pt>
                <c:pt idx="4">
                  <c:v>11</c:v>
                </c:pt>
                <c:pt idx="5">
                  <c:v>10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Всего</c:v>
                </c:pt>
              </c:strCache>
            </c:strRef>
          </c:tx>
          <c:spPr>
            <a:ln w="57150">
              <a:solidFill>
                <a:srgbClr val="00B050"/>
              </a:solidFill>
            </a:ln>
          </c:spPr>
          <c:marker>
            <c:spPr>
              <a:ln w="57150">
                <a:solidFill>
                  <a:srgbClr val="00B050"/>
                </a:solidFill>
              </a:ln>
            </c:spPr>
          </c:marker>
          <c:dLbls>
            <c:dLbl>
              <c:idx val="0"/>
              <c:layout>
                <c:manualLayout>
                  <c:x val="-6.9444444444444448E-2"/>
                  <c:y val="1.91944336431754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3950617283950615E-2"/>
                  <c:y val="-6.7833898085397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6975430154564014E-2"/>
                  <c:y val="-7.49586851460948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5493827160493825E-2"/>
                  <c:y val="-8.05707159081089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ru-RU" sz="1800" b="1" i="0" u="none" strike="noStrike" kern="1200" baseline="0">
                    <a:solidFill>
                      <a:prstClr val="black"/>
                    </a:solidFill>
                    <a:latin typeface="Times New Roman" pitchFamily="18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Лист1!$A$2:$A$7</c:f>
              <c:numCache>
                <c:formatCode>General</c:formatCode>
                <c:ptCount val="6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</c:numCache>
            </c:num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9</c:v>
                </c:pt>
                <c:pt idx="1">
                  <c:v>13</c:v>
                </c:pt>
                <c:pt idx="2">
                  <c:v>16</c:v>
                </c:pt>
                <c:pt idx="3">
                  <c:v>19</c:v>
                </c:pt>
                <c:pt idx="4">
                  <c:v>17</c:v>
                </c:pt>
                <c:pt idx="5">
                  <c:v>15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502746544"/>
        <c:axId val="-1502739472"/>
      </c:lineChart>
      <c:catAx>
        <c:axId val="-1502746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1502739472"/>
        <c:crosses val="autoZero"/>
        <c:auto val="1"/>
        <c:lblAlgn val="ctr"/>
        <c:lblOffset val="100"/>
        <c:noMultiLvlLbl val="0"/>
      </c:catAx>
      <c:valAx>
        <c:axId val="-15027394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1502746544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 algn="ctr">
        <a:defRPr lang="ru-RU" sz="1800" b="1" i="0" u="none" strike="noStrike" kern="1200" baseline="0">
          <a:solidFill>
            <a:prstClr val="black"/>
          </a:solidFill>
          <a:latin typeface="Times New Roman" pitchFamily="18" charset="0"/>
          <a:ea typeface="+mn-ea"/>
          <a:cs typeface="+mn-cs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D87C0-F770-44FC-B2AB-055436E9EB4A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B7A1F-12FB-4FB9-9D58-4A8294C4C1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965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Федеральная служба по экологическому, технологическому и атомному надзору</a:t>
            </a:r>
            <a:r>
              <a:rPr lang="ru-RU" altLang="ru-RU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4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1400" b="1" dirty="0" err="1">
                <a:latin typeface="Times New Roman" pitchFamily="18" charset="0"/>
                <a:cs typeface="Times New Roman" pitchFamily="18" charset="0"/>
              </a:rPr>
              <a:t>Ростехнадзор</a:t>
            </a: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altLang="ru-RU" sz="1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4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400" b="1" dirty="0">
                <a:latin typeface="Times New Roman" pitchFamily="18" charset="0"/>
                <a:cs typeface="Times New Roman" pitchFamily="18" charset="0"/>
              </a:rPr>
              <a:t>Ленское управление Федеральной службы по экологическому, технологическому и атомному надзору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alt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alt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ДОКЛАД</a:t>
            </a:r>
            <a:br>
              <a:rPr lang="ru-RU" alt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ОСНОВНЫЕ ИТОГИ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КОНТРОЛЬНО-НАДЗОРНОЙ ДЕЯТЕЛЬНОСТИ  ЛЕНСКОГО УПРАВЛЕНИЯ ФЕДЕРАЛЬНОЙ СЛУЖБЫ ПО ЭКОЛОГИЧЕСКОМУ, ТЕХНОЛОГИЧЕСКОМУ 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И АТОМНОМУ НАДЗОРУ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год</a:t>
            </a:r>
            <a:r>
              <a:rPr lang="ru-RU" altLang="ru-RU" sz="1600" b="1" dirty="0">
                <a:solidFill>
                  <a:srgbClr val="FF0000"/>
                </a:solidFill>
              </a:rPr>
              <a:t/>
            </a:r>
            <a:br>
              <a:rPr lang="ru-RU" altLang="ru-RU" sz="1600" b="1" dirty="0">
                <a:solidFill>
                  <a:srgbClr val="FF0000"/>
                </a:solidFill>
              </a:rPr>
            </a:br>
            <a:endParaRPr lang="ru-RU" altLang="ru-RU" sz="1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6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ru-RU" sz="16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Докладчик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</a:t>
            </a:r>
            <a:r>
              <a:rPr lang="ru-RU" altLang="ru-RU" sz="1600" b="1" dirty="0" err="1" smtClean="0">
                <a:latin typeface="Times New Roman" pitchFamily="18" charset="0"/>
                <a:cs typeface="Times New Roman" pitchFamily="18" charset="0"/>
              </a:rPr>
              <a:t>И.о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. руководителя 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управления</a:t>
            </a:r>
          </a:p>
          <a:p>
            <a:pPr marL="0" indent="0">
              <a:buNone/>
            </a:pP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А.А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Козлов</a:t>
            </a:r>
            <a:endParaRPr lang="ru-RU" altLang="ru-RU" sz="1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1607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Times New Roman" pitchFamily="18" charset="0"/>
              </a:rPr>
              <a:t>Профилактические мероприятия, проведенные в </a:t>
            </a:r>
            <a:r>
              <a:rPr lang="ru-RU" sz="2400" b="1" dirty="0" smtClean="0">
                <a:latin typeface="Times New Roman" pitchFamily="18" charset="0"/>
              </a:rPr>
              <a:t>2025 </a:t>
            </a:r>
            <a:r>
              <a:rPr lang="ru-RU" sz="2400" b="1" dirty="0">
                <a:latin typeface="Times New Roman" pitchFamily="18" charset="0"/>
              </a:rPr>
              <a:t>году</a:t>
            </a:r>
            <a:endParaRPr lang="ru-RU" altLang="ru-RU" sz="2400" b="1" dirty="0">
              <a:latin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ru-RU" alt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проведено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совещаний по результатам расследования несчастных случаев с поднадзорными организациями;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на постоянной основе в адрес поднадзорных организаций направляются информационные письма об анализе обстоятельств и причин несчастных случаев; 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вынесено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785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предостережений о недопустимости нарушения обязательных требований;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ходе публичных обсуждений рассматриваются типовые нарушения обязательных требований, причины производственного травматизма;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проведено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141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профилактический визит,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профилактики нарушений обязательных требования и снижения производственного травматизма.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0206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7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700" b="1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b="1" dirty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alt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СПАСИБО ЗА ВНИМАНИЕ</a:t>
            </a:r>
          </a:p>
          <a:p>
            <a:pPr algn="ctr"/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2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Распределение проверок по видам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714667"/>
              </p:ext>
            </p:extLst>
          </p:nvPr>
        </p:nvGraphicFramePr>
        <p:xfrm>
          <a:off x="467544" y="16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8368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Распределение внеплановых проверок по основаниям их </a:t>
            </a:r>
            <a:br>
              <a:rPr lang="ru-RU" alt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проведения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8407846"/>
              </p:ext>
            </p:extLst>
          </p:nvPr>
        </p:nvGraphicFramePr>
        <p:xfrm>
          <a:off x="467544" y="1628800"/>
          <a:ext cx="82296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9175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Распределение проверок по видам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9406965"/>
              </p:ext>
            </p:extLst>
          </p:nvPr>
        </p:nvGraphicFramePr>
        <p:xfrm>
          <a:off x="467544" y="360000"/>
          <a:ext cx="8229600" cy="580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0400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Количество выявленных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нарушений при проведении плановых, внеплановых и действий по постоянному надзору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6861820"/>
              </p:ext>
            </p:extLst>
          </p:nvPr>
        </p:nvGraphicFramePr>
        <p:xfrm>
          <a:off x="467544" y="16288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871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r>
              <a:rPr lang="ru-RU" altLang="ru-RU" sz="2400" b="1" dirty="0">
                <a:latin typeface="Times New Roman" pitchFamily="18" charset="0"/>
              </a:rPr>
              <a:t>Количество наложенных административных </a:t>
            </a:r>
            <a:r>
              <a:rPr lang="ru-RU" altLang="ru-RU" sz="2400" b="1" dirty="0" smtClean="0">
                <a:latin typeface="Times New Roman" pitchFamily="18" charset="0"/>
              </a:rPr>
              <a:t>наказаний                     </a:t>
            </a:r>
            <a:r>
              <a:rPr lang="ru-RU" altLang="ru-RU" sz="1800" b="1" dirty="0" smtClean="0">
                <a:latin typeface="Times New Roman" pitchFamily="18" charset="0"/>
              </a:rPr>
              <a:t>(общее количество 2025 года) </a:t>
            </a:r>
            <a:r>
              <a:rPr lang="ru-RU" altLang="ru-RU" sz="1800" b="1" dirty="0">
                <a:latin typeface="Times New Roman" pitchFamily="18" charset="0"/>
              </a:rPr>
              <a:t/>
            </a:r>
            <a:br>
              <a:rPr lang="ru-RU" altLang="ru-RU" sz="1800" b="1" dirty="0">
                <a:latin typeface="Times New Roman" pitchFamily="18" charset="0"/>
              </a:rPr>
            </a:b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4172118"/>
              </p:ext>
            </p:extLst>
          </p:nvPr>
        </p:nvGraphicFramePr>
        <p:xfrm>
          <a:off x="467544" y="1628800"/>
          <a:ext cx="82296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4261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70609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itchFamily="18" charset="0"/>
              </a:rPr>
              <a:t>Основные </a:t>
            </a:r>
            <a:r>
              <a:rPr lang="ru-RU" sz="2400" b="1" dirty="0">
                <a:latin typeface="Times New Roman" pitchFamily="18" charset="0"/>
              </a:rPr>
              <a:t>показатели разрешительной </a:t>
            </a:r>
            <a:r>
              <a:rPr lang="ru-RU" sz="2400" b="1" dirty="0" smtClean="0">
                <a:latin typeface="Times New Roman" pitchFamily="18" charset="0"/>
              </a:rPr>
              <a:t>деятельности</a:t>
            </a:r>
            <a:r>
              <a:rPr lang="ru-RU" sz="2400" dirty="0"/>
              <a:t/>
            </a:r>
            <a:br>
              <a:rPr lang="ru-RU" sz="2400" dirty="0"/>
            </a:br>
            <a:endParaRPr lang="ru-RU" altLang="ru-RU" sz="2400" b="1" dirty="0">
              <a:latin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alt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868991"/>
              </p:ext>
            </p:extLst>
          </p:nvPr>
        </p:nvGraphicFramePr>
        <p:xfrm>
          <a:off x="611562" y="980729"/>
          <a:ext cx="8075238" cy="504056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70422"/>
                <a:gridCol w="6182304"/>
                <a:gridCol w="792088"/>
                <a:gridCol w="730424"/>
              </a:tblGrid>
              <a:tr h="632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 п/п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2024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6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Выдано лицензий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13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Внесено сведений в реестр заключений экспертиз промышленной безопасности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3670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4030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13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Количество выданных разрешений на ВМ промышленного назначения и проведение взрывных работ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256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13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Количество выданных заключений о соответствии объекта капитального строительства установленным требованиям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13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Допущено в эксплуатацию новых, реконструированных энергоустановок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261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69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6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Утверждено деклараций безопасности ГТС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698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584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Аварийность и травматизм 2023 – 2025 гг.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8210150"/>
              </p:ext>
            </p:extLst>
          </p:nvPr>
        </p:nvGraphicFramePr>
        <p:xfrm>
          <a:off x="323528" y="1052736"/>
          <a:ext cx="82296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7288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ru-RU" sz="2400" b="1" dirty="0">
                <a:latin typeface="Times New Roman" pitchFamily="18" charset="0"/>
              </a:rPr>
              <a:t>Количество пострадавших в результате аварий и несчастных случаев (чел.)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8509002"/>
              </p:ext>
            </p:extLst>
          </p:nvPr>
        </p:nvGraphicFramePr>
        <p:xfrm>
          <a:off x="457200" y="1412776"/>
          <a:ext cx="822960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4703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4154</TotalTime>
  <Words>219</Words>
  <Application>Microsoft Office PowerPoint</Application>
  <PresentationFormat>Экран (4:3)</PresentationFormat>
  <Paragraphs>63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Тема Office</vt:lpstr>
      <vt:lpstr>Федеральная служба по экологическому, технологическому и атомному надзору (Ростехнадзор) Ленское управление Федеральной службы по экологическому, технологическому и атомному надзору</vt:lpstr>
      <vt:lpstr>Распределение проверок по видам</vt:lpstr>
      <vt:lpstr>Распределение внеплановых проверок по основаниям их  проведения</vt:lpstr>
      <vt:lpstr>Распределение проверок по видам</vt:lpstr>
      <vt:lpstr>Количество выявленных нарушений при проведении плановых, внеплановых и действий по постоянному надзору</vt:lpstr>
      <vt:lpstr>Количество наложенных административных наказаний                     (общее количество 2025 года)  </vt:lpstr>
      <vt:lpstr>Основные показатели разрешительной деятельности </vt:lpstr>
      <vt:lpstr>Аварийность и травматизм 2023 – 2025 гг.</vt:lpstr>
      <vt:lpstr>Количество пострадавших в результате аварий и несчастных случаев (чел.) </vt:lpstr>
      <vt:lpstr>Профилактические мероприятия, проведенные в 2025 году</vt:lpstr>
      <vt:lpstr>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Роева Ирина Валерьевна</dc:creator>
  <cp:lastModifiedBy>Роева Ирина Валерьевна</cp:lastModifiedBy>
  <cp:revision>214</cp:revision>
  <cp:lastPrinted>2021-03-16T07:09:25Z</cp:lastPrinted>
  <dcterms:created xsi:type="dcterms:W3CDTF">2018-07-25T06:35:57Z</dcterms:created>
  <dcterms:modified xsi:type="dcterms:W3CDTF">2026-03-03T07:11:00Z</dcterms:modified>
</cp:coreProperties>
</file>